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1"/>
  </p:notesMasterIdLst>
  <p:sldIdLst>
    <p:sldId id="256" r:id="rId2"/>
    <p:sldId id="267" r:id="rId3"/>
    <p:sldId id="257" r:id="rId4"/>
    <p:sldId id="261" r:id="rId5"/>
    <p:sldId id="268" r:id="rId6"/>
    <p:sldId id="260" r:id="rId7"/>
    <p:sldId id="258" r:id="rId8"/>
    <p:sldId id="263" r:id="rId9"/>
    <p:sldId id="264" r:id="rId10"/>
  </p:sldIdLst>
  <p:sldSz cx="14630400" cy="8229600"/>
  <p:notesSz cx="8229600" cy="14630400"/>
  <p:defaultTextStyle>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11"/>
    <p:restoredTop sz="94610"/>
  </p:normalViewPr>
  <p:slideViewPr>
    <p:cSldViewPr snapToGrid="0" snapToObjects="1">
      <p:cViewPr varScale="1">
        <p:scale>
          <a:sx n="81" d="100"/>
          <a:sy n="81" d="100"/>
        </p:scale>
        <p:origin x="101" y="8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png>
</file>

<file path=ppt/media/image10.png>
</file>

<file path=ppt/media/image2.pn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405536804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395374362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1"/>
        <p:cNvGrpSpPr/>
        <p:nvPr/>
      </p:nvGrpSpPr>
      <p:grpSpPr>
        <a:xfrm>
          <a:off x="0" y="0"/>
          <a:ext cx="0" cy="0"/>
          <a:chOff x="0" y="0"/>
          <a:chExt cx="0" cy="0"/>
        </a:xfrm>
      </p:grpSpPr>
      <p:sp>
        <p:nvSpPr>
          <p:cNvPr id="372" name="Google Shape;372;SLIDES_API436781189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3" name="Google Shape;373;SLIDES_API436781189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A_Outro_1">
  <p:cSld name="SA_Outro_1">
    <p:spTree>
      <p:nvGrpSpPr>
        <p:cNvPr id="1" name="Shape 258"/>
        <p:cNvGrpSpPr/>
        <p:nvPr/>
      </p:nvGrpSpPr>
      <p:grpSpPr>
        <a:xfrm>
          <a:off x="0" y="0"/>
          <a:ext cx="0" cy="0"/>
          <a:chOff x="0" y="0"/>
          <a:chExt cx="0" cy="0"/>
        </a:xfrm>
      </p:grpSpPr>
      <p:sp>
        <p:nvSpPr>
          <p:cNvPr id="259" name="Google Shape;259;p25"/>
          <p:cNvSpPr txBox="1">
            <a:spLocks noGrp="1"/>
          </p:cNvSpPr>
          <p:nvPr>
            <p:ph type="sldNum" idx="12"/>
          </p:nvPr>
        </p:nvSpPr>
        <p:spPr>
          <a:xfrm>
            <a:off x="13555933" y="7461147"/>
            <a:ext cx="877920" cy="629760"/>
          </a:xfrm>
          <a:prstGeom prst="rect">
            <a:avLst/>
          </a:prstGeom>
        </p:spPr>
        <p:txBody>
          <a:bodyPr spcFirstLastPara="1" wrap="square" lIns="91425" tIns="91425" rIns="91425" bIns="91425" anchor="ctr" anchorCtr="0">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algn="r"/>
            <a:fld id="{00000000-1234-1234-1234-123412341234}" type="slidenum">
              <a:rPr lang="en" smtClean="0"/>
              <a:pPr algn="r"/>
              <a:t>‹#›</a:t>
            </a:fld>
            <a:endParaRPr lang="en"/>
          </a:p>
        </p:txBody>
      </p:sp>
      <p:sp>
        <p:nvSpPr>
          <p:cNvPr id="260" name="Google Shape;260;p25"/>
          <p:cNvSpPr txBox="1">
            <a:spLocks noGrp="1"/>
          </p:cNvSpPr>
          <p:nvPr>
            <p:ph type="title"/>
          </p:nvPr>
        </p:nvSpPr>
        <p:spPr>
          <a:xfrm>
            <a:off x="848640" y="3683928"/>
            <a:ext cx="12933120" cy="861744"/>
          </a:xfrm>
          <a:prstGeom prst="rect">
            <a:avLst/>
          </a:prstGeom>
        </p:spPr>
        <p:txBody>
          <a:bodyPr spcFirstLastPara="1" wrap="square" lIns="91425" tIns="91425" rIns="91425" bIns="91425" anchor="ctr" anchorCtr="0">
            <a:spAutoFit/>
          </a:bodyPr>
          <a:lstStyle>
            <a:lvl1pPr lvl="0" algn="ctr" rtl="0">
              <a:spcBef>
                <a:spcPts val="0"/>
              </a:spcBef>
              <a:spcAft>
                <a:spcPts val="0"/>
              </a:spcAft>
              <a:buSzPts val="2800"/>
              <a:buNone/>
              <a:defRPr/>
            </a:lvl1pPr>
            <a:lvl2pPr lvl="1" algn="ctr" rtl="0">
              <a:spcBef>
                <a:spcPts val="0"/>
              </a:spcBef>
              <a:spcAft>
                <a:spcPts val="0"/>
              </a:spcAft>
              <a:buSzPts val="2800"/>
              <a:buNone/>
              <a:defRPr>
                <a:latin typeface="Poppins"/>
                <a:ea typeface="Poppins"/>
                <a:cs typeface="Poppins"/>
                <a:sym typeface="Poppins"/>
              </a:defRPr>
            </a:lvl2pPr>
            <a:lvl3pPr lvl="2" algn="ctr" rtl="0">
              <a:spcBef>
                <a:spcPts val="0"/>
              </a:spcBef>
              <a:spcAft>
                <a:spcPts val="0"/>
              </a:spcAft>
              <a:buSzPts val="2800"/>
              <a:buNone/>
              <a:defRPr>
                <a:latin typeface="Poppins"/>
                <a:ea typeface="Poppins"/>
                <a:cs typeface="Poppins"/>
                <a:sym typeface="Poppins"/>
              </a:defRPr>
            </a:lvl3pPr>
            <a:lvl4pPr lvl="3" algn="ctr" rtl="0">
              <a:spcBef>
                <a:spcPts val="0"/>
              </a:spcBef>
              <a:spcAft>
                <a:spcPts val="0"/>
              </a:spcAft>
              <a:buSzPts val="2800"/>
              <a:buNone/>
              <a:defRPr>
                <a:latin typeface="Poppins"/>
                <a:ea typeface="Poppins"/>
                <a:cs typeface="Poppins"/>
                <a:sym typeface="Poppins"/>
              </a:defRPr>
            </a:lvl4pPr>
            <a:lvl5pPr lvl="4" algn="ctr" rtl="0">
              <a:spcBef>
                <a:spcPts val="0"/>
              </a:spcBef>
              <a:spcAft>
                <a:spcPts val="0"/>
              </a:spcAft>
              <a:buSzPts val="2800"/>
              <a:buNone/>
              <a:defRPr>
                <a:latin typeface="Poppins"/>
                <a:ea typeface="Poppins"/>
                <a:cs typeface="Poppins"/>
                <a:sym typeface="Poppins"/>
              </a:defRPr>
            </a:lvl5pPr>
            <a:lvl6pPr lvl="5" algn="ctr" rtl="0">
              <a:spcBef>
                <a:spcPts val="0"/>
              </a:spcBef>
              <a:spcAft>
                <a:spcPts val="0"/>
              </a:spcAft>
              <a:buSzPts val="2800"/>
              <a:buNone/>
              <a:defRPr>
                <a:latin typeface="Poppins"/>
                <a:ea typeface="Poppins"/>
                <a:cs typeface="Poppins"/>
                <a:sym typeface="Poppins"/>
              </a:defRPr>
            </a:lvl6pPr>
            <a:lvl7pPr lvl="6" algn="ctr" rtl="0">
              <a:spcBef>
                <a:spcPts val="0"/>
              </a:spcBef>
              <a:spcAft>
                <a:spcPts val="0"/>
              </a:spcAft>
              <a:buSzPts val="2800"/>
              <a:buNone/>
              <a:defRPr>
                <a:latin typeface="Poppins"/>
                <a:ea typeface="Poppins"/>
                <a:cs typeface="Poppins"/>
                <a:sym typeface="Poppins"/>
              </a:defRPr>
            </a:lvl7pPr>
            <a:lvl8pPr lvl="7" algn="ctr" rtl="0">
              <a:spcBef>
                <a:spcPts val="0"/>
              </a:spcBef>
              <a:spcAft>
                <a:spcPts val="0"/>
              </a:spcAft>
              <a:buSzPts val="2800"/>
              <a:buNone/>
              <a:defRPr>
                <a:latin typeface="Poppins"/>
                <a:ea typeface="Poppins"/>
                <a:cs typeface="Poppins"/>
                <a:sym typeface="Poppins"/>
              </a:defRPr>
            </a:lvl8pPr>
            <a:lvl9pPr lvl="8" algn="ctr" rtl="0">
              <a:spcBef>
                <a:spcPts val="0"/>
              </a:spcBef>
              <a:spcAft>
                <a:spcPts val="0"/>
              </a:spcAft>
              <a:buSzPts val="2800"/>
              <a:buNone/>
              <a:defRPr>
                <a:latin typeface="Poppins"/>
                <a:ea typeface="Poppins"/>
                <a:cs typeface="Poppins"/>
                <a:sym typeface="Poppins"/>
              </a:defRPr>
            </a:lvl9pPr>
          </a:lstStyle>
          <a:p>
            <a:endParaRPr/>
          </a:p>
        </p:txBody>
      </p:sp>
    </p:spTree>
    <p:extLst>
      <p:ext uri="{BB962C8B-B14F-4D97-AF65-F5344CB8AC3E}">
        <p14:creationId xmlns:p14="http://schemas.microsoft.com/office/powerpoint/2010/main" val="1773235759"/>
      </p:ext>
    </p:extLst>
  </p:cSld>
  <p:clrMapOvr>
    <a:masterClrMapping/>
  </p:clrMapOvr>
  <p:extLst>
    <p:ext uri="{DCECCB84-F9BA-43D5-87BE-67443E8EF086}">
      <p15:sldGuideLst xmlns:p15="http://schemas.microsoft.com/office/powerpoint/2012/main">
        <p15:guide id="1" orient="horz" pos="1620">
          <p15:clr>
            <a:srgbClr val="E46962"/>
          </p15:clr>
        </p15:guide>
        <p15:guide id="2" pos="3240">
          <p15:clr>
            <a:srgbClr val="E46962"/>
          </p15:clr>
        </p15:guide>
        <p15:guide id="3" pos="405">
          <p15:clr>
            <a:srgbClr val="E46962"/>
          </p15:clr>
        </p15:guide>
        <p15:guide id="4" orient="horz" pos="628">
          <p15:clr>
            <a:srgbClr val="E46962"/>
          </p15:clr>
        </p15:guide>
        <p15:guide id="5" pos="5328">
          <p15:clr>
            <a:srgbClr val="E46962"/>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pic>
        <p:nvPicPr>
          <p:cNvPr id="3" name="Picture 2" descr="Droplets-HD-Content-R1d.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0"/>
            <a:ext cx="14630400" cy="8229600"/>
          </a:xfrm>
          <a:prstGeom prst="rect">
            <a:avLst/>
          </a:prstGeom>
        </p:spPr>
      </p:pic>
      <p:sp>
        <p:nvSpPr>
          <p:cNvPr id="2" name="Title 1"/>
          <p:cNvSpPr>
            <a:spLocks noGrp="1"/>
          </p:cNvSpPr>
          <p:nvPr>
            <p:ph type="title"/>
          </p:nvPr>
        </p:nvSpPr>
        <p:spPr/>
        <p:txBody>
          <a:bodyPr/>
          <a:lstStyle/>
          <a:p>
            <a:r>
              <a:rPr lang="en-US"/>
              <a:t>Click to edit Master title style</a:t>
            </a:r>
            <a:endParaRPr lang="en-US" dirty="0"/>
          </a:p>
        </p:txBody>
      </p:sp>
      <p:sp>
        <p:nvSpPr>
          <p:cNvPr id="12" name="Content Placeholder 2"/>
          <p:cNvSpPr>
            <a:spLocks noGrp="1"/>
          </p:cNvSpPr>
          <p:nvPr>
            <p:ph sz="quarter" idx="13"/>
          </p:nvPr>
        </p:nvSpPr>
        <p:spPr>
          <a:xfrm>
            <a:off x="1096529" y="2840511"/>
            <a:ext cx="12436591" cy="410892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12/27/2023</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466152549"/>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1.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1.xml"/><Relationship Id="rId4" Type="http://schemas.openxmlformats.org/officeDocument/2006/relationships/image" Target="../media/image10.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735291"/>
            <a:ext cx="7477601" cy="7004115"/>
          </a:xfrm>
          <a:prstGeom prst="rect">
            <a:avLst/>
          </a:prstGeom>
          <a:noFill/>
          <a:ln/>
        </p:spPr>
        <p:txBody>
          <a:bodyPr wrap="square" rtlCol="0" anchor="t"/>
          <a:lstStyle/>
          <a:p>
            <a:pPr marL="0" indent="0">
              <a:lnSpc>
                <a:spcPts val="6561"/>
              </a:lnSpc>
              <a:buNone/>
            </a:pPr>
            <a:r>
              <a:rPr lang="en-US" sz="4800" b="1" dirty="0">
                <a:solidFill>
                  <a:srgbClr val="FF0000"/>
                </a:solidFill>
                <a:latin typeface="Times New Roman" panose="02020603050405020304" pitchFamily="18" charset="0"/>
                <a:ea typeface="Kanit" pitchFamily="34" charset="-122"/>
                <a:cs typeface="Times New Roman" panose="02020603050405020304" pitchFamily="18" charset="0"/>
              </a:rPr>
              <a:t>Detection of Pneumonia using Convolutional Neural Networks in Deep Learning</a:t>
            </a:r>
          </a:p>
          <a:p>
            <a:pPr marL="0" indent="0">
              <a:lnSpc>
                <a:spcPct val="150000"/>
              </a:lnSpc>
              <a:buNone/>
            </a:pPr>
            <a:endParaRPr lang="en-IN" sz="1500" dirty="0">
              <a:latin typeface="Times New Roman" panose="02020603050405020304" pitchFamily="18" charset="0"/>
              <a:cs typeface="Times New Roman" panose="02020603050405020304" pitchFamily="18" charset="0"/>
            </a:endParaRPr>
          </a:p>
          <a:p>
            <a:pPr marL="0" indent="0">
              <a:lnSpc>
                <a:spcPct val="150000"/>
              </a:lnSpc>
              <a:buNone/>
            </a:pPr>
            <a:endParaRPr lang="en-IN" sz="1500" dirty="0">
              <a:latin typeface="Times New Roman" panose="02020603050405020304" pitchFamily="18" charset="0"/>
              <a:cs typeface="Times New Roman" panose="02020603050405020304" pitchFamily="18" charset="0"/>
            </a:endParaRPr>
          </a:p>
          <a:p>
            <a:pPr marL="0" indent="0">
              <a:lnSpc>
                <a:spcPct val="150000"/>
              </a:lnSpc>
              <a:buNone/>
            </a:pPr>
            <a:r>
              <a:rPr lang="en-IN" sz="1500" dirty="0">
                <a:latin typeface="Times New Roman" panose="02020603050405020304" pitchFamily="18" charset="0"/>
                <a:cs typeface="Times New Roman" panose="02020603050405020304" pitchFamily="18" charset="0"/>
              </a:rPr>
              <a:t>	VALLAMBHOTLA SANTOSH KUMAR (20471A4358)</a:t>
            </a:r>
          </a:p>
          <a:p>
            <a:pPr marL="0" indent="0">
              <a:lnSpc>
                <a:spcPct val="150000"/>
              </a:lnSpc>
              <a:buNone/>
            </a:pPr>
            <a:r>
              <a:rPr lang="en-IN" sz="1500" dirty="0">
                <a:latin typeface="Times New Roman" panose="02020603050405020304" pitchFamily="18" charset="0"/>
                <a:cs typeface="Times New Roman" panose="02020603050405020304" pitchFamily="18" charset="0"/>
              </a:rPr>
              <a:t>	SHAIK NADEEM (21475A4304) </a:t>
            </a:r>
          </a:p>
          <a:p>
            <a:pPr marL="0" indent="0">
              <a:lnSpc>
                <a:spcPct val="150000"/>
              </a:lnSpc>
              <a:buNone/>
            </a:pPr>
            <a:r>
              <a:rPr lang="en-IN" sz="1500" dirty="0">
                <a:latin typeface="Times New Roman" panose="02020603050405020304" pitchFamily="18" charset="0"/>
                <a:cs typeface="Times New Roman" panose="02020603050405020304" pitchFamily="18" charset="0"/>
              </a:rPr>
              <a:t>	MADASU SRIRAM (20471A4331) </a:t>
            </a:r>
          </a:p>
          <a:p>
            <a:pPr marL="0" indent="0">
              <a:lnSpc>
                <a:spcPct val="150000"/>
              </a:lnSpc>
              <a:buNone/>
            </a:pPr>
            <a:r>
              <a:rPr lang="en-IN" sz="1500">
                <a:latin typeface="Times New Roman" panose="02020603050405020304" pitchFamily="18" charset="0"/>
                <a:cs typeface="Times New Roman" panose="02020603050405020304" pitchFamily="18" charset="0"/>
              </a:rPr>
              <a:t>	THOTA </a:t>
            </a:r>
            <a:r>
              <a:rPr lang="en-IN" sz="1500" dirty="0">
                <a:latin typeface="Times New Roman" panose="02020603050405020304" pitchFamily="18" charset="0"/>
                <a:cs typeface="Times New Roman" panose="02020603050405020304" pitchFamily="18" charset="0"/>
              </a:rPr>
              <a:t>SAI VAMSI (21475A4301)</a:t>
            </a:r>
            <a:endParaRPr lang="en-US" sz="1500" b="1" dirty="0">
              <a:solidFill>
                <a:srgbClr val="272D45"/>
              </a:solidFill>
              <a:latin typeface="Times New Roman" panose="02020603050405020304" pitchFamily="18" charset="0"/>
              <a:ea typeface="Kanit" pitchFamily="34" charset="-122"/>
              <a:cs typeface="Times New Roman" panose="02020603050405020304" pitchFamily="18" charset="0"/>
            </a:endParaRPr>
          </a:p>
          <a:p>
            <a:pPr marL="0" indent="0">
              <a:lnSpc>
                <a:spcPts val="6561"/>
              </a:lnSpc>
              <a:buNone/>
            </a:pPr>
            <a:endParaRPr lang="en-US" sz="5500" dirty="0">
              <a:latin typeface="Times New Roman" panose="02020603050405020304" pitchFamily="18" charset="0"/>
              <a:cs typeface="Times New Roman" panose="02020603050405020304" pitchFamily="18" charset="0"/>
            </a:endParaRPr>
          </a:p>
          <a:p>
            <a:pPr marL="0" indent="0">
              <a:lnSpc>
                <a:spcPts val="6561"/>
              </a:lnSpc>
              <a:buNone/>
            </a:pPr>
            <a:r>
              <a:rPr lang="en-US" sz="2500" dirty="0">
                <a:latin typeface="Times New Roman" panose="02020603050405020304" pitchFamily="18" charset="0"/>
                <a:cs typeface="Times New Roman" panose="02020603050405020304" pitchFamily="18" charset="0"/>
              </a:rPr>
              <a:t>PROJECT GUIDE:</a:t>
            </a:r>
          </a:p>
          <a:p>
            <a:pPr marL="0" indent="0">
              <a:lnSpc>
                <a:spcPts val="6561"/>
              </a:lnSpc>
              <a:buNone/>
            </a:pPr>
            <a:r>
              <a:rPr lang="en-IN" sz="2500" dirty="0">
                <a:latin typeface="Times New Roman" panose="02020603050405020304" pitchFamily="18" charset="0"/>
                <a:cs typeface="Times New Roman" panose="02020603050405020304" pitchFamily="18" charset="0"/>
              </a:rPr>
              <a:t>M. RAMAKRISHNA REDDY </a:t>
            </a:r>
            <a:r>
              <a:rPr lang="en-IN" sz="2000" dirty="0" err="1">
                <a:latin typeface="Times New Roman" panose="02020603050405020304" pitchFamily="18" charset="0"/>
                <a:cs typeface="Times New Roman" panose="02020603050405020304" pitchFamily="18" charset="0"/>
              </a:rPr>
              <a:t>M.Tech</a:t>
            </a:r>
            <a:r>
              <a:rPr lang="en-IN" sz="2000" dirty="0">
                <a:latin typeface="Times New Roman" panose="02020603050405020304" pitchFamily="18" charset="0"/>
                <a:cs typeface="Times New Roman" panose="02020603050405020304" pitchFamily="18" charset="0"/>
              </a:rPr>
              <a:t> </a:t>
            </a:r>
            <a:r>
              <a:rPr lang="en-IN" sz="2000" dirty="0" err="1">
                <a:latin typeface="Times New Roman" panose="02020603050405020304" pitchFamily="18" charset="0"/>
                <a:cs typeface="Times New Roman" panose="02020603050405020304" pitchFamily="18" charset="0"/>
              </a:rPr>
              <a:t>Asst.Professor</a:t>
            </a:r>
            <a:endParaRPr lang="en-US" sz="2000" dirty="0">
              <a:latin typeface="Times New Roman" panose="02020603050405020304" pitchFamily="18" charset="0"/>
              <a:cs typeface="Times New Roman" panose="02020603050405020304" pitchFamily="18" charset="0"/>
            </a:endParaRPr>
          </a:p>
        </p:txBody>
      </p:sp>
      <p:sp>
        <p:nvSpPr>
          <p:cNvPr id="6" name="Text 3"/>
          <p:cNvSpPr/>
          <p:nvPr/>
        </p:nvSpPr>
        <p:spPr>
          <a:xfrm>
            <a:off x="833199" y="3318235"/>
            <a:ext cx="7477601" cy="4675695"/>
          </a:xfrm>
          <a:prstGeom prst="rect">
            <a:avLst/>
          </a:prstGeom>
          <a:noFill/>
          <a:ln/>
        </p:spPr>
        <p:txBody>
          <a:bodyPr wrap="square" rtlCol="0" anchor="t"/>
          <a:lstStyle/>
          <a:p>
            <a:pPr marL="0" indent="0" algn="just">
              <a:lnSpc>
                <a:spcPts val="2799"/>
              </a:lnSpc>
              <a:buNone/>
            </a:pPr>
            <a:endParaRPr lang="en-US" sz="1500" dirty="0">
              <a:latin typeface="Times New Roman" panose="02020603050405020304" pitchFamily="18" charset="0"/>
              <a:cs typeface="Times New Roman" panose="02020603050405020304" pitchFamily="18" charset="0"/>
            </a:endParaRPr>
          </a:p>
        </p:txBody>
      </p:sp>
      <p:sp>
        <p:nvSpPr>
          <p:cNvPr id="7" name="Shape 4"/>
          <p:cNvSpPr/>
          <p:nvPr/>
        </p:nvSpPr>
        <p:spPr>
          <a:xfrm>
            <a:off x="833199" y="6605826"/>
            <a:ext cx="355402" cy="355402"/>
          </a:xfrm>
          <a:prstGeom prst="roundRect">
            <a:avLst>
              <a:gd name="adj" fmla="val 25726039"/>
            </a:avLst>
          </a:prstGeom>
          <a:noFill/>
          <a:ln w="7620">
            <a:solidFill>
              <a:srgbClr val="FFFFFF"/>
            </a:solidFill>
            <a:prstDash val="solid"/>
          </a:ln>
        </p:spPr>
      </p:sp>
      <p:sp>
        <p:nvSpPr>
          <p:cNvPr id="9" name="Text 5"/>
          <p:cNvSpPr/>
          <p:nvPr/>
        </p:nvSpPr>
        <p:spPr>
          <a:xfrm>
            <a:off x="1299686" y="6589157"/>
            <a:ext cx="2468880" cy="388858"/>
          </a:xfrm>
          <a:prstGeom prst="rect">
            <a:avLst/>
          </a:prstGeom>
          <a:noFill/>
          <a:ln/>
        </p:spPr>
        <p:txBody>
          <a:bodyPr wrap="none" rtlCol="0" anchor="t"/>
          <a:lstStyle/>
          <a:p>
            <a:pPr marL="0" indent="0" algn="l">
              <a:lnSpc>
                <a:spcPts val="3062"/>
              </a:lnSpc>
              <a:buNone/>
            </a:pPr>
            <a:endParaRPr lang="en-US" sz="2187"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2DDA26-019F-F055-21B1-63B50BAAB195}"/>
              </a:ext>
            </a:extLst>
          </p:cNvPr>
          <p:cNvSpPr>
            <a:spLocks noGrp="1"/>
          </p:cNvSpPr>
          <p:nvPr>
            <p:ph type="title"/>
          </p:nvPr>
        </p:nvSpPr>
        <p:spPr>
          <a:xfrm>
            <a:off x="1096531" y="742221"/>
            <a:ext cx="4672771" cy="1915412"/>
          </a:xfrm>
        </p:spPr>
        <p:txBody>
          <a:bodyPr anchor="b">
            <a:normAutofit/>
          </a:bodyPr>
          <a:lstStyle/>
          <a:p>
            <a:pPr algn="l"/>
            <a:r>
              <a:rPr lang="en-US" sz="3840" b="1" dirty="0"/>
              <a:t>Outline</a:t>
            </a:r>
          </a:p>
        </p:txBody>
      </p:sp>
      <p:sp>
        <p:nvSpPr>
          <p:cNvPr id="3" name="Content Placeholder 2">
            <a:extLst>
              <a:ext uri="{FF2B5EF4-FFF2-40B4-BE49-F238E27FC236}">
                <a16:creationId xmlns:a16="http://schemas.microsoft.com/office/drawing/2014/main" id="{B4C3036B-6CD7-4E5C-1872-45D90C5C950C}"/>
              </a:ext>
            </a:extLst>
          </p:cNvPr>
          <p:cNvSpPr>
            <a:spLocks noGrp="1"/>
          </p:cNvSpPr>
          <p:nvPr>
            <p:ph sz="quarter" idx="13"/>
          </p:nvPr>
        </p:nvSpPr>
        <p:spPr>
          <a:xfrm>
            <a:off x="1096529" y="2840511"/>
            <a:ext cx="4672774" cy="4108928"/>
          </a:xfrm>
        </p:spPr>
        <p:txBody>
          <a:bodyPr>
            <a:normAutofit/>
          </a:bodyPr>
          <a:lstStyle/>
          <a:p>
            <a:r>
              <a:rPr lang="en-US" sz="1920" dirty="0"/>
              <a:t>Introduction</a:t>
            </a:r>
          </a:p>
          <a:p>
            <a:r>
              <a:rPr lang="en-US" sz="1920" dirty="0"/>
              <a:t>Objective and motivation</a:t>
            </a:r>
          </a:p>
          <a:p>
            <a:r>
              <a:rPr lang="en-US" sz="1920" dirty="0"/>
              <a:t>Abstract</a:t>
            </a:r>
          </a:p>
          <a:p>
            <a:r>
              <a:rPr lang="en-US" sz="1920" dirty="0"/>
              <a:t>Flow chart</a:t>
            </a:r>
          </a:p>
          <a:p>
            <a:r>
              <a:rPr lang="en-US" sz="1920" dirty="0"/>
              <a:t>Techniques</a:t>
            </a:r>
          </a:p>
          <a:p>
            <a:r>
              <a:rPr lang="en-US" sz="1920" dirty="0"/>
              <a:t>Conclusion</a:t>
            </a:r>
          </a:p>
        </p:txBody>
      </p:sp>
      <p:pic>
        <p:nvPicPr>
          <p:cNvPr id="1026" name="Picture 2" descr="Pneumonia - St Vincent's Lung Health">
            <a:extLst>
              <a:ext uri="{FF2B5EF4-FFF2-40B4-BE49-F238E27FC236}">
                <a16:creationId xmlns:a16="http://schemas.microsoft.com/office/drawing/2014/main" id="{C223CFBF-274F-EB58-3EA6-577AB2134CB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204030" y="235671"/>
            <a:ext cx="8194876" cy="7218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25502545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044859"/>
            <a:ext cx="6568440" cy="754144"/>
          </a:xfrm>
          <a:prstGeom prst="rect">
            <a:avLst/>
          </a:prstGeom>
          <a:noFill/>
          <a:ln/>
        </p:spPr>
        <p:txBody>
          <a:bodyPr wrap="none" rtlCol="0" anchor="t"/>
          <a:lstStyle/>
          <a:p>
            <a:pPr marL="0" indent="0">
              <a:lnSpc>
                <a:spcPts val="5468"/>
              </a:lnSpc>
              <a:buNone/>
            </a:pPr>
            <a:r>
              <a:rPr lang="en-IN" sz="4400" dirty="0"/>
              <a:t>Introduction</a:t>
            </a:r>
            <a:endParaRPr lang="en-US" sz="4374" dirty="0"/>
          </a:p>
        </p:txBody>
      </p:sp>
      <p:sp>
        <p:nvSpPr>
          <p:cNvPr id="6" name="Text 3"/>
          <p:cNvSpPr/>
          <p:nvPr/>
        </p:nvSpPr>
        <p:spPr>
          <a:xfrm>
            <a:off x="2037993" y="3912125"/>
            <a:ext cx="10554414" cy="4081806"/>
          </a:xfrm>
          <a:prstGeom prst="rect">
            <a:avLst/>
          </a:prstGeom>
          <a:noFill/>
          <a:ln/>
        </p:spPr>
        <p:txBody>
          <a:bodyPr wrap="square" rtlCol="0" anchor="t"/>
          <a:lstStyle/>
          <a:p>
            <a:pPr marL="0" indent="0" algn="just">
              <a:lnSpc>
                <a:spcPts val="2799"/>
              </a:lnSpc>
              <a:buNone/>
            </a:pPr>
            <a:r>
              <a:rPr lang="en-US" sz="1750" dirty="0">
                <a:latin typeface="Martel Sans" pitchFamily="34" charset="0"/>
                <a:ea typeface="Martel Sans" pitchFamily="34" charset="-122"/>
                <a:cs typeface="Martel Sans" pitchFamily="34" charset="-120"/>
              </a:rPr>
              <a:t>computer vision is an important area of artificial intelligence (AI) application as it provides answers to a wide range of issues that people encounter in the twenty-first century. AI-assisted medical picture diagnosis is one of the computer vision domains that has consistently shown promise.</a:t>
            </a:r>
          </a:p>
          <a:p>
            <a:pPr marL="0" indent="0" algn="just">
              <a:lnSpc>
                <a:spcPts val="2799"/>
              </a:lnSpc>
              <a:buNone/>
            </a:pPr>
            <a:r>
              <a:rPr lang="en-US" sz="1750" dirty="0"/>
              <a:t>Pneumonia is a leading cause of death, accounting for more than 4 million deaths annually. There are numerous types of pneumonia; it can be bacterial, fungal, or viral, and each of these types can belong to a different class. Chest X-rays (CXR) and computed tomography (CT) scans are the two most often used methods for diagnosing pneumonia; the former is more widely available and less expensive worldwide.</a:t>
            </a:r>
          </a:p>
          <a:p>
            <a:pPr marL="0" indent="0" algn="just">
              <a:lnSpc>
                <a:spcPts val="2799"/>
              </a:lnSpc>
              <a:buNone/>
            </a:pPr>
            <a:r>
              <a:rPr lang="en-US" sz="1750" dirty="0"/>
              <a:t>Therefore, creating an autonomous system to identify pneumonia might be beneficial for promptly treating the illness, especially in isolated locations. Convolutional Neural Networks (CNNs) have garnered significant interest in the field of sickness categorization as a result of deep learning algorithms' remarkable performance in assessing medical imaging.</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5" name="Text 2"/>
          <p:cNvSpPr/>
          <p:nvPr/>
        </p:nvSpPr>
        <p:spPr>
          <a:xfrm>
            <a:off x="833199" y="207391"/>
            <a:ext cx="7477601" cy="838984"/>
          </a:xfrm>
          <a:prstGeom prst="rect">
            <a:avLst/>
          </a:prstGeom>
          <a:noFill/>
          <a:ln/>
        </p:spPr>
        <p:txBody>
          <a:bodyPr wrap="square" rtlCol="0" anchor="t"/>
          <a:lstStyle/>
          <a:p>
            <a:r>
              <a:rPr lang="en-US" sz="4000" dirty="0"/>
              <a:t>Objective and motivation</a:t>
            </a:r>
          </a:p>
        </p:txBody>
      </p:sp>
      <p:sp>
        <p:nvSpPr>
          <p:cNvPr id="6" name="Text 3"/>
          <p:cNvSpPr/>
          <p:nvPr/>
        </p:nvSpPr>
        <p:spPr>
          <a:xfrm>
            <a:off x="833199" y="1253767"/>
            <a:ext cx="7477601" cy="6363092"/>
          </a:xfrm>
          <a:prstGeom prst="rect">
            <a:avLst/>
          </a:prstGeom>
          <a:noFill/>
          <a:ln/>
        </p:spPr>
        <p:txBody>
          <a:bodyPr wrap="square" rtlCol="0" anchor="t"/>
          <a:lstStyle/>
          <a:p>
            <a:pPr marL="0" indent="0" algn="just">
              <a:lnSpc>
                <a:spcPts val="2799"/>
              </a:lnSpc>
              <a:buNone/>
            </a:pPr>
            <a:r>
              <a:rPr lang="en-US" sz="1750" dirty="0">
                <a:solidFill>
                  <a:srgbClr val="2C3249"/>
                </a:solidFill>
                <a:latin typeface="Martel Sans" pitchFamily="34" charset="0"/>
                <a:ea typeface="Martel Sans" pitchFamily="34" charset="-122"/>
                <a:cs typeface="Martel Sans" pitchFamily="34" charset="-120"/>
              </a:rPr>
              <a:t>This study's dataset comes from one of Kaggle's many deep learning competitions. The collection includes lung X-ray pictures of newborns from one to five years old. Medical professionals confirmed the X-ray pictures from Guangzhou Women and Children's Medical Center. Every chest X-ray was taken as a standard clinical procedure for the patients. Of the 5856 annotated photos in the dataset, 4273 displayed pneumonia, while the remaining 1583 were negatives. In this work, we propose to build a convolutional neural network without the need of pretrained weights or transfer learning. Our network uses a dropout layer that is carefully placed in the convolutional component of the network, in contrast to most CNN architectures published in the literature. This location of the dropout layer deviates significantly from the conventional practice of placing dropout layers only in the fully connected dense part of the network. The images supplied to the network modules are RGB images that have been previously downsized to the following dimensions: 224 × 224 ˗ 3. To speed up and improve the efficiency of the computations, the resized images are normalized by dividing each of the pixel values across the three channels by 255.</a:t>
            </a:r>
            <a:endParaRPr lang="en-US" sz="1750" dirty="0"/>
          </a:p>
        </p:txBody>
      </p:sp>
      <p:pic>
        <p:nvPicPr>
          <p:cNvPr id="8" name="Picture 7">
            <a:extLst>
              <a:ext uri="{FF2B5EF4-FFF2-40B4-BE49-F238E27FC236}">
                <a16:creationId xmlns:a16="http://schemas.microsoft.com/office/drawing/2014/main" id="{DDC239BB-E59D-D5B1-BE89-3545F3109E4F}"/>
              </a:ext>
            </a:extLst>
          </p:cNvPr>
          <p:cNvPicPr>
            <a:picLocks noChangeAspect="1"/>
          </p:cNvPicPr>
          <p:nvPr/>
        </p:nvPicPr>
        <p:blipFill>
          <a:blip r:embed="rId4"/>
          <a:stretch>
            <a:fillRect/>
          </a:stretch>
        </p:blipFill>
        <p:spPr>
          <a:xfrm>
            <a:off x="9143999" y="0"/>
            <a:ext cx="5486401" cy="3789575"/>
          </a:xfrm>
          <a:prstGeom prst="rect">
            <a:avLst/>
          </a:prstGeom>
        </p:spPr>
      </p:pic>
      <p:pic>
        <p:nvPicPr>
          <p:cNvPr id="12" name="Picture 11">
            <a:extLst>
              <a:ext uri="{FF2B5EF4-FFF2-40B4-BE49-F238E27FC236}">
                <a16:creationId xmlns:a16="http://schemas.microsoft.com/office/drawing/2014/main" id="{105CCADA-E5F2-4E7F-0753-CC6D5BFD78CA}"/>
              </a:ext>
            </a:extLst>
          </p:cNvPr>
          <p:cNvPicPr>
            <a:picLocks noChangeAspect="1"/>
          </p:cNvPicPr>
          <p:nvPr/>
        </p:nvPicPr>
        <p:blipFill>
          <a:blip r:embed="rId5"/>
          <a:stretch>
            <a:fillRect/>
          </a:stretch>
        </p:blipFill>
        <p:spPr>
          <a:xfrm>
            <a:off x="9143997" y="5759778"/>
            <a:ext cx="5486402" cy="2469822"/>
          </a:xfrm>
          <a:prstGeom prst="rect">
            <a:avLst/>
          </a:prstGeom>
        </p:spPr>
      </p:pic>
      <p:pic>
        <p:nvPicPr>
          <p:cNvPr id="14" name="Picture 13">
            <a:extLst>
              <a:ext uri="{FF2B5EF4-FFF2-40B4-BE49-F238E27FC236}">
                <a16:creationId xmlns:a16="http://schemas.microsoft.com/office/drawing/2014/main" id="{64804F6A-F797-15D0-0FC9-61A3E53F9B55}"/>
              </a:ext>
            </a:extLst>
          </p:cNvPr>
          <p:cNvPicPr>
            <a:picLocks noChangeAspect="1"/>
          </p:cNvPicPr>
          <p:nvPr/>
        </p:nvPicPr>
        <p:blipFill>
          <a:blip r:embed="rId6"/>
          <a:stretch>
            <a:fillRect/>
          </a:stretch>
        </p:blipFill>
        <p:spPr>
          <a:xfrm>
            <a:off x="9144000" y="3783691"/>
            <a:ext cx="5486399" cy="1994941"/>
          </a:xfrm>
          <a:prstGeom prst="rect">
            <a:avLst/>
          </a:prstGeom>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3044859"/>
            <a:ext cx="6568440" cy="754144"/>
          </a:xfrm>
          <a:prstGeom prst="rect">
            <a:avLst/>
          </a:prstGeom>
          <a:noFill/>
          <a:ln/>
        </p:spPr>
        <p:txBody>
          <a:bodyPr wrap="none" rtlCol="0" anchor="t"/>
          <a:lstStyle/>
          <a:p>
            <a:pPr marL="0" indent="0">
              <a:lnSpc>
                <a:spcPts val="5468"/>
              </a:lnSpc>
              <a:buNone/>
            </a:pPr>
            <a:r>
              <a:rPr lang="en-US" sz="4400" dirty="0"/>
              <a:t>Abstract</a:t>
            </a:r>
            <a:endParaRPr lang="en-US" sz="4374" dirty="0"/>
          </a:p>
        </p:txBody>
      </p:sp>
      <p:sp>
        <p:nvSpPr>
          <p:cNvPr id="6" name="Text 3"/>
          <p:cNvSpPr/>
          <p:nvPr/>
        </p:nvSpPr>
        <p:spPr>
          <a:xfrm>
            <a:off x="2037993" y="3912125"/>
            <a:ext cx="10554414" cy="4081806"/>
          </a:xfrm>
          <a:prstGeom prst="rect">
            <a:avLst/>
          </a:prstGeom>
          <a:noFill/>
          <a:ln/>
        </p:spPr>
        <p:txBody>
          <a:bodyPr wrap="square" rtlCol="0" anchor="t"/>
          <a:lstStyle/>
          <a:p>
            <a:pPr marL="0" indent="0" algn="just">
              <a:lnSpc>
                <a:spcPts val="2799"/>
              </a:lnSpc>
              <a:buNone/>
            </a:pPr>
            <a:r>
              <a:rPr lang="en-US" sz="1800" dirty="0">
                <a:latin typeface="Times New Roman" panose="02020603050405020304" pitchFamily="18" charset="0"/>
                <a:cs typeface="Times New Roman" panose="02020603050405020304" pitchFamily="18" charset="0"/>
              </a:rPr>
              <a:t>Humans can get pneumonia, a potentially deadly bacterial infection of one or both lungs, from Streptococcus pneumoniae. When it comes to children under five, pneumonia is the leading cause of death due to interstitial lung disease. It killed almost 880,000 children in 2021, or roughly 16% of all child fatalities under the age of five, according to a UNICEF report.</a:t>
            </a:r>
          </a:p>
          <a:p>
            <a:pPr marL="0" indent="0" algn="just">
              <a:lnSpc>
                <a:spcPts val="2799"/>
              </a:lnSpc>
              <a:buNone/>
            </a:pPr>
            <a:r>
              <a:rPr lang="en-US" sz="1800" dirty="0">
                <a:latin typeface="Times New Roman" panose="02020603050405020304" pitchFamily="18" charset="0"/>
                <a:cs typeface="Times New Roman" panose="02020603050405020304" pitchFamily="18" charset="0"/>
              </a:rPr>
              <a:t>In order to effectively diagnose and treat pneumonia in patients, this study offers convolutional neural network models for identifying pneumonic lungs from chest X-rays.</a:t>
            </a:r>
          </a:p>
          <a:p>
            <a:pPr marL="0" indent="0" algn="just">
              <a:lnSpc>
                <a:spcPts val="2799"/>
              </a:lnSpc>
              <a:buNone/>
            </a:pPr>
            <a:r>
              <a:rPr lang="en-US" sz="1800" dirty="0">
                <a:latin typeface="Times New Roman" panose="02020603050405020304" pitchFamily="18" charset="0"/>
                <a:cs typeface="Times New Roman" panose="02020603050405020304" pitchFamily="18" charset="0"/>
              </a:rPr>
              <a:t>Because the symptoms of pneumonia are not often visible on CT or X-ray scans, objective and automated diagnosis of the condition poses a significant problem in medical imaging. Moreover, it is a crucial duty since pneumonia claims millions of lives each year. This paper's primary objective is to offer a remedy for the aforementioned issue. employing a cutting-edge deep neural network design</a:t>
            </a:r>
          </a:p>
        </p:txBody>
      </p:sp>
    </p:spTree>
    <p:extLst>
      <p:ext uri="{BB962C8B-B14F-4D97-AF65-F5344CB8AC3E}">
        <p14:creationId xmlns:p14="http://schemas.microsoft.com/office/powerpoint/2010/main" val="350014027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28281"/>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0" y="0"/>
            <a:ext cx="5486400" cy="8229600"/>
          </a:xfrm>
          <a:prstGeom prst="rect">
            <a:avLst/>
          </a:prstGeom>
        </p:spPr>
      </p:pic>
      <p:sp>
        <p:nvSpPr>
          <p:cNvPr id="5" name="Text 2"/>
          <p:cNvSpPr/>
          <p:nvPr/>
        </p:nvSpPr>
        <p:spPr>
          <a:xfrm>
            <a:off x="6319599" y="273377"/>
            <a:ext cx="7477601" cy="810705"/>
          </a:xfrm>
          <a:prstGeom prst="rect">
            <a:avLst/>
          </a:prstGeom>
          <a:noFill/>
          <a:ln/>
        </p:spPr>
        <p:txBody>
          <a:bodyPr wrap="square" rtlCol="0" anchor="t"/>
          <a:lstStyle/>
          <a:p>
            <a:r>
              <a:rPr lang="en-US" sz="4400" dirty="0"/>
              <a:t>Flow chart</a:t>
            </a:r>
          </a:p>
        </p:txBody>
      </p:sp>
      <p:sp>
        <p:nvSpPr>
          <p:cNvPr id="6" name="Text 3"/>
          <p:cNvSpPr/>
          <p:nvPr/>
        </p:nvSpPr>
        <p:spPr>
          <a:xfrm>
            <a:off x="6319599" y="1357459"/>
            <a:ext cx="7477601" cy="5467547"/>
          </a:xfrm>
          <a:prstGeom prst="rect">
            <a:avLst/>
          </a:prstGeom>
          <a:noFill/>
          <a:ln/>
        </p:spPr>
        <p:txBody>
          <a:bodyPr wrap="square" rtlCol="0" anchor="t"/>
          <a:lstStyle/>
          <a:p>
            <a:pPr marL="0" indent="0" algn="just">
              <a:lnSpc>
                <a:spcPts val="2799"/>
              </a:lnSpc>
              <a:buNone/>
            </a:pPr>
            <a:r>
              <a:rPr lang="en-US" sz="1750" dirty="0">
                <a:solidFill>
                  <a:srgbClr val="2C3249"/>
                </a:solidFill>
                <a:latin typeface="Martel Sans" pitchFamily="34" charset="0"/>
                <a:ea typeface="Martel Sans" pitchFamily="34" charset="-122"/>
                <a:cs typeface="Martel Sans" pitchFamily="34" charset="-120"/>
              </a:rPr>
              <a:t>Our novel model bears a small resemblance to the VGG-16 design, as certain of its first layers share a structure akin to that of the convolutional layer, batch normalization layer, activation layer, and pooling layer. But our network's architecture is very different from the VGG's, whose performance on the provided dataset was subpar.</a:t>
            </a:r>
          </a:p>
          <a:p>
            <a:pPr marL="0" indent="0" algn="just">
              <a:lnSpc>
                <a:spcPts val="2799"/>
              </a:lnSpc>
              <a:buNone/>
            </a:pPr>
            <a:r>
              <a:rPr lang="en-US" sz="1750" dirty="0"/>
              <a:t>The dropout's unique integration is found in a convolutional layer, as was previously mentioned. The model exhibits a sequence of convolutional layers succeeded by pooling layers. This pattern appears again because it demonstrates the convolutional layers' strength and capacity to learn particular features, which are known as feature maps when numerous of them are layered together.  In essence, filters are what allow the neural network to recognize particular patterns, such edges. Although filters can be initialized in a variety of ways, they are essentially the mechanism required for feature extraction; the convolutional layer's job is to learn the individual features during training.</a:t>
            </a:r>
          </a:p>
        </p:txBody>
      </p:sp>
      <p:pic>
        <p:nvPicPr>
          <p:cNvPr id="8" name="Picture 7">
            <a:extLst>
              <a:ext uri="{FF2B5EF4-FFF2-40B4-BE49-F238E27FC236}">
                <a16:creationId xmlns:a16="http://schemas.microsoft.com/office/drawing/2014/main" id="{1B4E886F-1BF4-0663-76DD-48C5DDB47009}"/>
              </a:ext>
            </a:extLst>
          </p:cNvPr>
          <p:cNvPicPr>
            <a:picLocks noChangeAspect="1"/>
          </p:cNvPicPr>
          <p:nvPr/>
        </p:nvPicPr>
        <p:blipFill>
          <a:blip r:embed="rId4"/>
          <a:stretch>
            <a:fillRect/>
          </a:stretch>
        </p:blipFill>
        <p:spPr>
          <a:xfrm>
            <a:off x="0" y="0"/>
            <a:ext cx="5486399" cy="8229600"/>
          </a:xfrm>
          <a:prstGeom prst="rect">
            <a:avLst/>
          </a:prstGeom>
        </p:spPr>
      </p:pic>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37708"/>
            <a:ext cx="14630400" cy="8229600"/>
          </a:xfrm>
          <a:prstGeom prst="rect">
            <a:avLst/>
          </a:prstGeom>
          <a:solidFill>
            <a:srgbClr val="FFFFFF"/>
          </a:solidFill>
          <a:ln w="13811">
            <a:solidFill>
              <a:srgbClr val="E5E0DF"/>
            </a:solidFill>
            <a:prstDash val="solid"/>
          </a:ln>
        </p:spPr>
        <p:txBody>
          <a:bodyPr/>
          <a:lstStyle/>
          <a:p>
            <a:endParaRPr lang="en-IN" dirty="0"/>
          </a:p>
        </p:txBody>
      </p:sp>
      <p:sp>
        <p:nvSpPr>
          <p:cNvPr id="5" name="Text 2"/>
          <p:cNvSpPr/>
          <p:nvPr/>
        </p:nvSpPr>
        <p:spPr>
          <a:xfrm>
            <a:off x="1781666" y="452487"/>
            <a:ext cx="10284247" cy="1093509"/>
          </a:xfrm>
          <a:prstGeom prst="rect">
            <a:avLst/>
          </a:prstGeom>
          <a:noFill/>
          <a:ln/>
        </p:spPr>
        <p:txBody>
          <a:bodyPr wrap="none" rtlCol="0" anchor="t"/>
          <a:lstStyle/>
          <a:p>
            <a:r>
              <a:rPr lang="en-US" sz="4400" dirty="0"/>
              <a:t>Techniques</a:t>
            </a:r>
          </a:p>
        </p:txBody>
      </p:sp>
      <p:sp>
        <p:nvSpPr>
          <p:cNvPr id="6" name="Text 3"/>
          <p:cNvSpPr/>
          <p:nvPr/>
        </p:nvSpPr>
        <p:spPr>
          <a:xfrm>
            <a:off x="1781666" y="1904214"/>
            <a:ext cx="10810741" cy="6052009"/>
          </a:xfrm>
          <a:prstGeom prst="rect">
            <a:avLst/>
          </a:prstGeom>
          <a:noFill/>
          <a:ln/>
        </p:spPr>
        <p:txBody>
          <a:bodyPr wrap="square" rtlCol="0" anchor="t"/>
          <a:lstStyle/>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ea typeface="Martel Sans" pitchFamily="34" charset="-122"/>
                <a:cs typeface="Times New Roman" panose="02020603050405020304" pitchFamily="18" charset="0"/>
              </a:rPr>
              <a:t>VGG16:</a:t>
            </a:r>
          </a:p>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This Convolutional Neural Network (CNN) architecture is simple and widely used for ImageNet, a large visible database mission used in research on visual object detection software.</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Transfer learning (TL): </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This deep learning technique is centered around using a neural network that has already been trained, storing the knowledge it gains from solving a particular problem, and then applying that knowledge to new datasets. </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Tensor Flow: </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An open-source machine learning package called TensorFlow is used to compute numbers using data flow graphs. Artificial intelligence and machine learning are two uses for it.</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Keras: </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It is a Python module for deep learning that runs on the top of TensorFlow library</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SciPy : </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SciPy is a free and open-source Python module used for technical and scientific computing. As we require Image Transformations in this article we have to install SciPy module</a:t>
            </a:r>
          </a:p>
          <a:p>
            <a:pPr marL="285750" indent="-285750" algn="just">
              <a:lnSpc>
                <a:spcPts val="2799"/>
              </a:lnSpc>
              <a:buFont typeface="Wingdings" panose="05000000000000000000" pitchFamily="2" charset="2"/>
              <a:buChar char="Ø"/>
            </a:pPr>
            <a:r>
              <a:rPr lang="en-US" sz="1500" b="1" dirty="0">
                <a:latin typeface="Times New Roman" panose="02020603050405020304" pitchFamily="18" charset="0"/>
                <a:cs typeface="Times New Roman" panose="02020603050405020304" pitchFamily="18" charset="0"/>
              </a:rPr>
              <a:t>GLOB:</a:t>
            </a:r>
          </a:p>
          <a:p>
            <a:pPr marL="0" indent="0" algn="just">
              <a:lnSpc>
                <a:spcPts val="2799"/>
              </a:lnSpc>
              <a:buNone/>
            </a:pPr>
            <a:r>
              <a:rPr lang="en-US" sz="1500" dirty="0">
                <a:latin typeface="Times New Roman" panose="02020603050405020304" pitchFamily="18" charset="0"/>
                <a:cs typeface="Times New Roman" panose="02020603050405020304" pitchFamily="18" charset="0"/>
              </a:rPr>
              <a:t>In Python, the glob module is used to retrieve files/pathnames matching a specified pattern.</a:t>
            </a: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EBF4F3"/>
          </a:solidFill>
          <a:ln/>
        </p:spPr>
      </p:sp>
      <p:sp>
        <p:nvSpPr>
          <p:cNvPr id="3" name="Shape 1"/>
          <p:cNvSpPr/>
          <p:nvPr/>
        </p:nvSpPr>
        <p:spPr>
          <a:xfrm>
            <a:off x="0" y="0"/>
            <a:ext cx="14630400" cy="8229600"/>
          </a:xfrm>
          <a:prstGeom prst="rect">
            <a:avLst/>
          </a:prstGeom>
          <a:solidFill>
            <a:srgbClr val="FFFFFF"/>
          </a:solidFill>
          <a:ln w="13811">
            <a:solidFill>
              <a:srgbClr val="E5E0DF"/>
            </a:solidFill>
            <a:prstDash val="solid"/>
          </a:ln>
        </p:spPr>
      </p:sp>
      <p:pic>
        <p:nvPicPr>
          <p:cNvPr id="4" name="Image 0" descr="preencoded.png"/>
          <p:cNvPicPr>
            <a:picLocks noChangeAspect="1"/>
          </p:cNvPicPr>
          <p:nvPr/>
        </p:nvPicPr>
        <p:blipFill>
          <a:blip r:embed="rId3"/>
          <a:stretch>
            <a:fillRect/>
          </a:stretch>
        </p:blipFill>
        <p:spPr>
          <a:xfrm>
            <a:off x="0" y="0"/>
            <a:ext cx="14630400" cy="2777490"/>
          </a:xfrm>
          <a:prstGeom prst="rect">
            <a:avLst/>
          </a:prstGeom>
        </p:spPr>
      </p:pic>
      <p:sp>
        <p:nvSpPr>
          <p:cNvPr id="5" name="Text 2"/>
          <p:cNvSpPr/>
          <p:nvPr/>
        </p:nvSpPr>
        <p:spPr>
          <a:xfrm>
            <a:off x="2037993" y="2997724"/>
            <a:ext cx="8084820" cy="807395"/>
          </a:xfrm>
          <a:prstGeom prst="rect">
            <a:avLst/>
          </a:prstGeom>
          <a:noFill/>
          <a:ln/>
        </p:spPr>
        <p:txBody>
          <a:bodyPr wrap="none" rtlCol="0" anchor="t"/>
          <a:lstStyle/>
          <a:p>
            <a:pPr marL="0" indent="0">
              <a:lnSpc>
                <a:spcPts val="5468"/>
              </a:lnSpc>
              <a:buNone/>
            </a:pPr>
            <a:r>
              <a:rPr lang="en-US" sz="4374" dirty="0">
                <a:solidFill>
                  <a:srgbClr val="272D45"/>
                </a:solidFill>
                <a:latin typeface="Kanit" pitchFamily="34" charset="0"/>
                <a:ea typeface="Kanit" pitchFamily="34" charset="-122"/>
                <a:cs typeface="Kanit" pitchFamily="34" charset="-120"/>
              </a:rPr>
              <a:t>Conclusion</a:t>
            </a:r>
            <a:endParaRPr lang="en-US" sz="4374" dirty="0"/>
          </a:p>
        </p:txBody>
      </p:sp>
      <p:sp>
        <p:nvSpPr>
          <p:cNvPr id="6" name="Text 3"/>
          <p:cNvSpPr/>
          <p:nvPr/>
        </p:nvSpPr>
        <p:spPr>
          <a:xfrm>
            <a:off x="2037993" y="4025353"/>
            <a:ext cx="10554414" cy="3912016"/>
          </a:xfrm>
          <a:prstGeom prst="rect">
            <a:avLst/>
          </a:prstGeom>
          <a:noFill/>
          <a:ln/>
        </p:spPr>
        <p:txBody>
          <a:bodyPr wrap="square" rtlCol="0" anchor="t"/>
          <a:lstStyle/>
          <a:p>
            <a:pPr marL="0" indent="0" algn="just">
              <a:lnSpc>
                <a:spcPts val="2799"/>
              </a:lnSpc>
              <a:buNone/>
            </a:pPr>
            <a:r>
              <a:rPr lang="en-US" sz="1500" dirty="0">
                <a:solidFill>
                  <a:srgbClr val="2C3249"/>
                </a:solidFill>
                <a:latin typeface="Times New Roman" panose="02020603050405020304" pitchFamily="18" charset="0"/>
                <a:ea typeface="Martel Sans" pitchFamily="34" charset="-122"/>
                <a:cs typeface="Times New Roman" panose="02020603050405020304" pitchFamily="18" charset="0"/>
              </a:rPr>
              <a:t>In conclusion, our innovative CNN model for X-ray image-based pneumonia identification surpasses other models in accuracy and efficiency. It is constructed from the ground up and incorporates a selective dropout layer. Real-time clinical applications can benefit from our model's practical feasibility, as it can generate predictions in 122 milliseconds and achieve recall and precision rates exceeding 97%. The choice to use a customized architecture instead of transfer learning works well, demonstrating how flexible our method is. With the help of this study, pneumonia detection has advanced significantly, providing medical imaging professionals with a useful tool for prompt and precise diagnosis.</a:t>
            </a:r>
            <a:endParaRPr lang="en-US" sz="1500" dirty="0">
              <a:latin typeface="Times New Roman" panose="02020603050405020304" pitchFamily="18" charset="0"/>
              <a:cs typeface="Times New Roman" panose="02020603050405020304" pitchFamily="18" charset="0"/>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374"/>
        <p:cNvGrpSpPr/>
        <p:nvPr/>
      </p:nvGrpSpPr>
      <p:grpSpPr>
        <a:xfrm>
          <a:off x="0" y="0"/>
          <a:ext cx="0" cy="0"/>
          <a:chOff x="0" y="0"/>
          <a:chExt cx="0" cy="0"/>
        </a:xfrm>
      </p:grpSpPr>
      <p:sp>
        <p:nvSpPr>
          <p:cNvPr id="375" name="Google Shape;375;p37"/>
          <p:cNvSpPr txBox="1"/>
          <p:nvPr/>
        </p:nvSpPr>
        <p:spPr>
          <a:xfrm>
            <a:off x="3992800" y="2448480"/>
            <a:ext cx="7295040" cy="2844960"/>
          </a:xfrm>
          <a:prstGeom prst="rect">
            <a:avLst/>
          </a:prstGeom>
          <a:noFill/>
          <a:ln>
            <a:noFill/>
          </a:ln>
        </p:spPr>
        <p:txBody>
          <a:bodyPr spcFirstLastPara="1" wrap="square" lIns="146280" tIns="146280" rIns="146280" bIns="146280" anchor="t" anchorCtr="0">
            <a:noAutofit/>
          </a:bodyPr>
          <a:lstStyle/>
          <a:p>
            <a:r>
              <a:rPr lang="en" sz="10240" b="1">
                <a:latin typeface="Lobster"/>
                <a:ea typeface="Lobster"/>
                <a:cs typeface="Lobster"/>
                <a:sym typeface="Lobster"/>
              </a:rPr>
              <a:t>Thank you</a:t>
            </a:r>
            <a:endParaRPr sz="10240" b="1">
              <a:latin typeface="Lobster"/>
              <a:ea typeface="Lobster"/>
              <a:cs typeface="Lobster"/>
              <a:sym typeface="Lobster"/>
            </a:endParaRPr>
          </a:p>
        </p:txBody>
      </p:sp>
      <p:sp>
        <p:nvSpPr>
          <p:cNvPr id="376" name="Google Shape;376;p37"/>
          <p:cNvSpPr txBox="1"/>
          <p:nvPr/>
        </p:nvSpPr>
        <p:spPr>
          <a:xfrm>
            <a:off x="4576080" y="4295640"/>
            <a:ext cx="4937760" cy="528480"/>
          </a:xfrm>
          <a:prstGeom prst="rect">
            <a:avLst/>
          </a:prstGeom>
          <a:noFill/>
          <a:ln>
            <a:noFill/>
          </a:ln>
        </p:spPr>
        <p:txBody>
          <a:bodyPr spcFirstLastPara="1" wrap="square" lIns="146280" tIns="146280" rIns="146280" bIns="146280" anchor="t" anchorCtr="0">
            <a:noAutofit/>
          </a:bodyPr>
          <a:lstStyle/>
          <a:p>
            <a:r>
              <a:rPr lang="en" sz="3360" b="1">
                <a:latin typeface="Lobster"/>
                <a:ea typeface="Lobster"/>
                <a:cs typeface="Lobster"/>
                <a:sym typeface="Lobster"/>
              </a:rPr>
              <a:t>For this oppurtunity</a:t>
            </a:r>
            <a:endParaRPr sz="3360" b="1">
              <a:latin typeface="Lobster"/>
              <a:ea typeface="Lobster"/>
              <a:cs typeface="Lobster"/>
              <a:sym typeface="Lobster"/>
            </a:endParaRP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184</TotalTime>
  <Words>1092</Words>
  <Application>Microsoft Office PowerPoint</Application>
  <PresentationFormat>Custom</PresentationFormat>
  <Paragraphs>54</Paragraphs>
  <Slides>9</Slides>
  <Notes>8</Notes>
  <HiddenSlides>0</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9</vt:i4>
      </vt:variant>
    </vt:vector>
  </HeadingPairs>
  <TitlesOfParts>
    <vt:vector size="19" baseType="lpstr">
      <vt:lpstr>Arial</vt:lpstr>
      <vt:lpstr>Calibri</vt:lpstr>
      <vt:lpstr>Calibri Light</vt:lpstr>
      <vt:lpstr>Kanit</vt:lpstr>
      <vt:lpstr>Lobster</vt:lpstr>
      <vt:lpstr>Martel Sans</vt:lpstr>
      <vt:lpstr>Poppins</vt:lpstr>
      <vt:lpstr>Times New Roman</vt:lpstr>
      <vt:lpstr>Wingdings</vt:lpstr>
      <vt:lpstr>Office Theme</vt:lpstr>
      <vt:lpstr>PowerPoint Presentation</vt:lpstr>
      <vt:lpstr>Outline</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Company>PptxGenJS</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PptxGenJS Presentation</dc:title>
  <dc:subject>PptxGenJS Presentation</dc:subject>
  <dc:creator>PptxGenJS</dc:creator>
  <cp:lastModifiedBy>SRIRAM MADASU</cp:lastModifiedBy>
  <cp:revision>31</cp:revision>
  <dcterms:created xsi:type="dcterms:W3CDTF">2023-12-16T15:34:07Z</dcterms:created>
  <dcterms:modified xsi:type="dcterms:W3CDTF">2023-12-27T08:41:25Z</dcterms:modified>
</cp:coreProperties>
</file>